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5912e40df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5912e40df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5912e40d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5912e40d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5912e40df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5912e40df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5912e40df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5912e40df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5912e40d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5912e40d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5912e40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5912e40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5912e40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5912e40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5912e40d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5912e40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5912e40d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5912e40df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5912e40d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5912e40d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5912e40df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5912e40df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5912e40df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5912e40df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5912e40df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5912e40df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sbuddies.invisionapp.com/prototype/ck3e1bgrl00dgik0125wgfh5x/play" TargetMode="External"/><Relationship Id="rId4" Type="http://schemas.openxmlformats.org/officeDocument/2006/relationships/hyperlink" Target="https://sbuddies.invisionapp.com/prototype/ck3dyd3xy00inkx01as2gyqts/play" TargetMode="External"/><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t>CPSC 481 -</a:t>
            </a:r>
            <a:endParaRPr sz="3600"/>
          </a:p>
          <a:p>
            <a:pPr indent="0" lvl="0" marL="0" rtl="0" algn="ctr">
              <a:spcBef>
                <a:spcPts val="0"/>
              </a:spcBef>
              <a:spcAft>
                <a:spcPts val="0"/>
              </a:spcAft>
              <a:buNone/>
            </a:pPr>
            <a:r>
              <a:rPr lang="en-GB" sz="3600"/>
              <a:t>Team 34: StudyBuddy Tinder</a:t>
            </a:r>
            <a:endParaRPr sz="3600"/>
          </a:p>
          <a:p>
            <a:pPr indent="0" lvl="0" marL="0" rtl="0" algn="ctr">
              <a:spcBef>
                <a:spcPts val="0"/>
              </a:spcBef>
              <a:spcAft>
                <a:spcPts val="0"/>
              </a:spcAft>
              <a:buNone/>
            </a:pPr>
            <a:r>
              <a:rPr lang="en-GB" sz="3600"/>
              <a:t>Stage Four PPT</a:t>
            </a:r>
            <a:endParaRPr sz="3600"/>
          </a:p>
        </p:txBody>
      </p:sp>
      <p:sp>
        <p:nvSpPr>
          <p:cNvPr id="87" name="Google Shape;87;p13"/>
          <p:cNvSpPr txBox="1"/>
          <p:nvPr>
            <p:ph idx="1" type="subTitle"/>
          </p:nvPr>
        </p:nvSpPr>
        <p:spPr>
          <a:xfrm>
            <a:off x="729625" y="3172900"/>
            <a:ext cx="7688100" cy="17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434343"/>
                </a:solidFill>
              </a:rPr>
              <a:t>Brought to you by:</a:t>
            </a:r>
            <a:endParaRPr>
              <a:solidFill>
                <a:srgbClr val="434343"/>
              </a:solidFill>
            </a:endParaRPr>
          </a:p>
          <a:p>
            <a:pPr indent="0" lvl="0" marL="0" rtl="0" algn="ctr">
              <a:spcBef>
                <a:spcPts val="0"/>
              </a:spcBef>
              <a:spcAft>
                <a:spcPts val="0"/>
              </a:spcAft>
              <a:buNone/>
            </a:pPr>
            <a:r>
              <a:rPr lang="en-GB" sz="1400">
                <a:solidFill>
                  <a:srgbClr val="434343"/>
                </a:solidFill>
              </a:rPr>
              <a:t>Chris C.</a:t>
            </a:r>
            <a:endParaRPr sz="1400">
              <a:solidFill>
                <a:srgbClr val="434343"/>
              </a:solidFill>
            </a:endParaRPr>
          </a:p>
          <a:p>
            <a:pPr indent="0" lvl="0" marL="0" rtl="0" algn="ctr">
              <a:spcBef>
                <a:spcPts val="0"/>
              </a:spcBef>
              <a:spcAft>
                <a:spcPts val="0"/>
              </a:spcAft>
              <a:buNone/>
            </a:pPr>
            <a:r>
              <a:rPr lang="en-GB" sz="1400">
                <a:solidFill>
                  <a:srgbClr val="434343"/>
                </a:solidFill>
              </a:rPr>
              <a:t>Thaddeus C.</a:t>
            </a:r>
            <a:endParaRPr sz="1400">
              <a:solidFill>
                <a:srgbClr val="434343"/>
              </a:solidFill>
            </a:endParaRPr>
          </a:p>
          <a:p>
            <a:pPr indent="0" lvl="0" marL="0" rtl="0" algn="ctr">
              <a:spcBef>
                <a:spcPts val="0"/>
              </a:spcBef>
              <a:spcAft>
                <a:spcPts val="0"/>
              </a:spcAft>
              <a:buNone/>
            </a:pPr>
            <a:r>
              <a:rPr lang="en-GB" sz="1400">
                <a:solidFill>
                  <a:srgbClr val="434343"/>
                </a:solidFill>
              </a:rPr>
              <a:t>Jaskaran S.</a:t>
            </a:r>
            <a:endParaRPr sz="1400">
              <a:solidFill>
                <a:srgbClr val="434343"/>
              </a:solidFill>
            </a:endParaRPr>
          </a:p>
          <a:p>
            <a:pPr indent="0" lvl="0" marL="0" rtl="0" algn="ctr">
              <a:spcBef>
                <a:spcPts val="0"/>
              </a:spcBef>
              <a:spcAft>
                <a:spcPts val="0"/>
              </a:spcAft>
              <a:buNone/>
            </a:pPr>
            <a:r>
              <a:rPr lang="en-GB" sz="1400">
                <a:solidFill>
                  <a:srgbClr val="434343"/>
                </a:solidFill>
              </a:rPr>
              <a:t>Junhyeok K.</a:t>
            </a:r>
            <a:endParaRPr sz="1400">
              <a:solidFill>
                <a:srgbClr val="434343"/>
              </a:solidFill>
            </a:endParaRPr>
          </a:p>
          <a:p>
            <a:pPr indent="0" lvl="0" marL="0" rtl="0" algn="ctr">
              <a:spcBef>
                <a:spcPts val="0"/>
              </a:spcBef>
              <a:spcAft>
                <a:spcPts val="0"/>
              </a:spcAft>
              <a:buNone/>
            </a:pPr>
            <a:r>
              <a:rPr lang="en-GB" sz="1400">
                <a:solidFill>
                  <a:srgbClr val="434343"/>
                </a:solidFill>
              </a:rPr>
              <a:t>Hassan I.</a:t>
            </a:r>
            <a:endParaRPr>
              <a:solidFill>
                <a:srgbClr val="434343"/>
              </a:solidFill>
            </a:endParaRPr>
          </a:p>
        </p:txBody>
      </p:sp>
      <p:pic>
        <p:nvPicPr>
          <p:cNvPr id="88" name="Google Shape;88;p13"/>
          <p:cNvPicPr preferRelativeResize="0"/>
          <p:nvPr/>
        </p:nvPicPr>
        <p:blipFill>
          <a:blip r:embed="rId3">
            <a:alphaModFix/>
          </a:blip>
          <a:stretch>
            <a:fillRect/>
          </a:stretch>
        </p:blipFill>
        <p:spPr>
          <a:xfrm>
            <a:off x="-3" y="3172897"/>
            <a:ext cx="2728624" cy="2037275"/>
          </a:xfrm>
          <a:prstGeom prst="rect">
            <a:avLst/>
          </a:prstGeom>
          <a:noFill/>
          <a:ln>
            <a:noFill/>
          </a:ln>
        </p:spPr>
      </p:pic>
      <p:pic>
        <p:nvPicPr>
          <p:cNvPr id="89" name="Google Shape;89;p13"/>
          <p:cNvPicPr preferRelativeResize="0"/>
          <p:nvPr/>
        </p:nvPicPr>
        <p:blipFill>
          <a:blip r:embed="rId4">
            <a:alphaModFix/>
          </a:blip>
          <a:stretch>
            <a:fillRect/>
          </a:stretch>
        </p:blipFill>
        <p:spPr>
          <a:xfrm>
            <a:off x="5966873" y="3106225"/>
            <a:ext cx="3626227" cy="2037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412100" y="5683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Continuation. . .</a:t>
            </a:r>
            <a:endParaRPr/>
          </a:p>
        </p:txBody>
      </p:sp>
      <p:sp>
        <p:nvSpPr>
          <p:cNvPr id="156" name="Google Shape;156;p22"/>
          <p:cNvSpPr txBox="1"/>
          <p:nvPr>
            <p:ph idx="1" type="body"/>
          </p:nvPr>
        </p:nvSpPr>
        <p:spPr>
          <a:xfrm>
            <a:off x="108925" y="1358275"/>
            <a:ext cx="4179900" cy="3702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b="1" lang="en-GB" sz="1100">
                <a:solidFill>
                  <a:srgbClr val="000000"/>
                </a:solidFill>
              </a:rPr>
              <a:t>It has been suggested that the ability to invite friends to join an event would be a good feature.</a:t>
            </a:r>
            <a:r>
              <a:rPr lang="en-GB" sz="1100">
                <a:solidFill>
                  <a:srgbClr val="000000"/>
                </a:solidFill>
              </a:rPr>
              <a:t> </a:t>
            </a:r>
            <a:endParaRPr sz="1100">
              <a:solidFill>
                <a:srgbClr val="000000"/>
              </a:solidFill>
            </a:endParaRPr>
          </a:p>
          <a:p>
            <a:pPr indent="-298450" lvl="1" marL="914400" rtl="0" algn="l">
              <a:spcBef>
                <a:spcPts val="0"/>
              </a:spcBef>
              <a:spcAft>
                <a:spcPts val="0"/>
              </a:spcAft>
              <a:buClr>
                <a:srgbClr val="000000"/>
              </a:buClr>
              <a:buSzPts val="1100"/>
              <a:buChar char="○"/>
            </a:pPr>
            <a:r>
              <a:rPr lang="en-GB" sz="1100">
                <a:solidFill>
                  <a:srgbClr val="000000"/>
                </a:solidFill>
              </a:rPr>
              <a:t>However, we have already implemented this, it seems it has been overlooked. When creating an event, you can invite friends. This can be seen by following the path Map → Plus symbol (bottom right of page) → Invite friends. </a:t>
            </a:r>
            <a:endParaRPr sz="1100">
              <a:solidFill>
                <a:srgbClr val="000000"/>
              </a:solidFill>
            </a:endParaRPr>
          </a:p>
          <a:p>
            <a:pPr indent="0" lvl="0" marL="457200" rtl="0" algn="l">
              <a:spcBef>
                <a:spcPts val="0"/>
              </a:spcBef>
              <a:spcAft>
                <a:spcPts val="0"/>
              </a:spcAft>
              <a:buNone/>
            </a:pPr>
            <a:r>
              <a:t/>
            </a:r>
            <a:endParaRPr sz="1100">
              <a:solidFill>
                <a:srgbClr val="000000"/>
              </a:solidFill>
            </a:endParaRPr>
          </a:p>
          <a:p>
            <a:pPr indent="-298450" lvl="0" marL="457200" rtl="0" algn="l">
              <a:spcBef>
                <a:spcPts val="0"/>
              </a:spcBef>
              <a:spcAft>
                <a:spcPts val="0"/>
              </a:spcAft>
              <a:buClr>
                <a:srgbClr val="000000"/>
              </a:buClr>
              <a:buSzPts val="1100"/>
              <a:buChar char="●"/>
            </a:pPr>
            <a:r>
              <a:rPr lang="en-GB" sz="1100">
                <a:solidFill>
                  <a:srgbClr val="000000"/>
                </a:solidFill>
              </a:rPr>
              <a:t>We are also adding the name at the top of the chat to make it more clear who you are speaking to. </a:t>
            </a:r>
            <a:endParaRPr sz="1100">
              <a:solidFill>
                <a:srgbClr val="000000"/>
              </a:solidFill>
            </a:endParaRPr>
          </a:p>
          <a:p>
            <a:pPr indent="0" lvl="0" marL="457200" rtl="0" algn="l">
              <a:spcBef>
                <a:spcPts val="0"/>
              </a:spcBef>
              <a:spcAft>
                <a:spcPts val="0"/>
              </a:spcAft>
              <a:buNone/>
            </a:pPr>
            <a:r>
              <a:t/>
            </a:r>
            <a:endParaRPr sz="1100">
              <a:solidFill>
                <a:srgbClr val="000000"/>
              </a:solidFill>
            </a:endParaRPr>
          </a:p>
          <a:p>
            <a:pPr indent="-298450" lvl="0" marL="457200" rtl="0" algn="l">
              <a:spcBef>
                <a:spcPts val="0"/>
              </a:spcBef>
              <a:spcAft>
                <a:spcPts val="0"/>
              </a:spcAft>
              <a:buClr>
                <a:srgbClr val="000000"/>
              </a:buClr>
              <a:buSzPts val="1100"/>
              <a:buChar char="●"/>
            </a:pPr>
            <a:r>
              <a:rPr b="1" lang="en-GB" sz="1100">
                <a:solidFill>
                  <a:srgbClr val="000000"/>
                </a:solidFill>
              </a:rPr>
              <a:t>The app seemed to be “boring” because of the lack of color. </a:t>
            </a:r>
            <a:endParaRPr b="1" sz="1100">
              <a:solidFill>
                <a:srgbClr val="000000"/>
              </a:solidFill>
            </a:endParaRPr>
          </a:p>
          <a:p>
            <a:pPr indent="-298450" lvl="1" marL="914400" rtl="0" algn="l">
              <a:spcBef>
                <a:spcPts val="0"/>
              </a:spcBef>
              <a:spcAft>
                <a:spcPts val="0"/>
              </a:spcAft>
              <a:buClr>
                <a:srgbClr val="000000"/>
              </a:buClr>
              <a:buSzPts val="1100"/>
              <a:buChar char="○"/>
            </a:pPr>
            <a:r>
              <a:rPr lang="en-GB" sz="1100">
                <a:solidFill>
                  <a:srgbClr val="000000"/>
                </a:solidFill>
              </a:rPr>
              <a:t>It seemed simple, clean, but also very plain. For this reason we have decided to add some color into the profile tab! </a:t>
            </a:r>
            <a:endParaRPr sz="1100">
              <a:solidFill>
                <a:srgbClr val="000000"/>
              </a:solidFill>
            </a:endParaRPr>
          </a:p>
        </p:txBody>
      </p:sp>
      <p:sp>
        <p:nvSpPr>
          <p:cNvPr id="157" name="Google Shape;157;p22"/>
          <p:cNvSpPr txBox="1"/>
          <p:nvPr>
            <p:ph idx="2" type="body"/>
          </p:nvPr>
        </p:nvSpPr>
        <p:spPr>
          <a:xfrm>
            <a:off x="4426104" y="568350"/>
            <a:ext cx="3774300" cy="2261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Char char="●"/>
            </a:pPr>
            <a:r>
              <a:rPr b="1" lang="en-GB" sz="1100">
                <a:solidFill>
                  <a:srgbClr val="000000"/>
                </a:solidFill>
              </a:rPr>
              <a:t>Through the evaluation, it was also brought to our attention that a user cannot view or edit the event they have created. </a:t>
            </a:r>
            <a:endParaRPr b="1" sz="1100">
              <a:solidFill>
                <a:srgbClr val="000000"/>
              </a:solidFill>
            </a:endParaRPr>
          </a:p>
          <a:p>
            <a:pPr indent="-298450" lvl="1" marL="914400" rtl="0" algn="l">
              <a:spcBef>
                <a:spcPts val="0"/>
              </a:spcBef>
              <a:spcAft>
                <a:spcPts val="0"/>
              </a:spcAft>
              <a:buClr>
                <a:srgbClr val="000000"/>
              </a:buClr>
              <a:buSzPts val="1100"/>
              <a:buChar char="○"/>
            </a:pPr>
            <a:r>
              <a:rPr lang="en-GB" sz="1100">
                <a:solidFill>
                  <a:srgbClr val="000000"/>
                </a:solidFill>
              </a:rPr>
              <a:t>To fix this, we have implemented an edit button for the event they have created. The button will be similar to the add new event button, however it will be there to edit their current event. </a:t>
            </a:r>
            <a:endParaRPr/>
          </a:p>
        </p:txBody>
      </p:sp>
      <p:pic>
        <p:nvPicPr>
          <p:cNvPr id="158" name="Google Shape;158;p22"/>
          <p:cNvPicPr preferRelativeResize="0"/>
          <p:nvPr/>
        </p:nvPicPr>
        <p:blipFill>
          <a:blip r:embed="rId3">
            <a:alphaModFix/>
          </a:blip>
          <a:stretch>
            <a:fillRect/>
          </a:stretch>
        </p:blipFill>
        <p:spPr>
          <a:xfrm>
            <a:off x="4526000" y="2571750"/>
            <a:ext cx="3574508" cy="2009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1883550" y="544250"/>
            <a:ext cx="5376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Heuristic Evaluation of Group 35</a:t>
            </a:r>
            <a:endParaRPr/>
          </a:p>
        </p:txBody>
      </p:sp>
      <p:sp>
        <p:nvSpPr>
          <p:cNvPr id="164" name="Google Shape;164;p23"/>
          <p:cNvSpPr txBox="1"/>
          <p:nvPr>
            <p:ph idx="1" type="body"/>
          </p:nvPr>
        </p:nvSpPr>
        <p:spPr>
          <a:xfrm>
            <a:off x="401575" y="13381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app we covered here was for U of C Mingle, a social app to connect students to the various clubs at the U of C.</a:t>
            </a:r>
            <a:endParaRPr/>
          </a:p>
        </p:txBody>
      </p:sp>
      <p:pic>
        <p:nvPicPr>
          <p:cNvPr id="165" name="Google Shape;165;p23"/>
          <p:cNvPicPr preferRelativeResize="0"/>
          <p:nvPr/>
        </p:nvPicPr>
        <p:blipFill>
          <a:blip r:embed="rId3">
            <a:alphaModFix/>
          </a:blip>
          <a:stretch>
            <a:fillRect/>
          </a:stretch>
        </p:blipFill>
        <p:spPr>
          <a:xfrm>
            <a:off x="1384129" y="1972296"/>
            <a:ext cx="6375750" cy="317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98000" y="565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txBox="1"/>
          <p:nvPr>
            <p:ph idx="1" type="body"/>
          </p:nvPr>
        </p:nvSpPr>
        <p:spPr>
          <a:xfrm>
            <a:off x="158700" y="1362400"/>
            <a:ext cx="5585100" cy="3623100"/>
          </a:xfrm>
          <a:prstGeom prst="rect">
            <a:avLst/>
          </a:prstGeom>
        </p:spPr>
        <p:txBody>
          <a:bodyPr anchorCtr="0" anchor="t" bIns="91425" lIns="91425" spcFirstLastPara="1" rIns="91425" wrap="square" tIns="91425">
            <a:noAutofit/>
          </a:bodyPr>
          <a:lstStyle/>
          <a:p>
            <a:pPr indent="-311150" lvl="0" marL="457200" rtl="0" algn="l">
              <a:lnSpc>
                <a:spcPct val="114000"/>
              </a:lnSpc>
              <a:spcBef>
                <a:spcPts val="0"/>
              </a:spcBef>
              <a:spcAft>
                <a:spcPts val="0"/>
              </a:spcAft>
              <a:buSzPts val="1300"/>
              <a:buAutoNum type="arabicPeriod"/>
            </a:pPr>
            <a:r>
              <a:rPr lang="en-GB"/>
              <a:t>Visibility of System Status:</a:t>
            </a:r>
            <a:endParaRPr/>
          </a:p>
          <a:p>
            <a:pPr indent="-298450" lvl="1" marL="914400" rtl="0" algn="l">
              <a:lnSpc>
                <a:spcPct val="114000"/>
              </a:lnSpc>
              <a:spcBef>
                <a:spcPts val="0"/>
              </a:spcBef>
              <a:spcAft>
                <a:spcPts val="0"/>
              </a:spcAft>
              <a:buSzPts val="1100"/>
              <a:buAutoNum type="alphaLcPeriod"/>
            </a:pPr>
            <a:r>
              <a:rPr lang="en-GB"/>
              <a:t>Overall the App does a good job of letting the user know information about upcoming events specifically keeping the recent announcements front and center is good in the sense that it allows the app to be as user centric as possible.</a:t>
            </a:r>
            <a:endParaRPr/>
          </a:p>
          <a:p>
            <a:pPr indent="0" lvl="0" marL="914400" rtl="0" algn="l">
              <a:lnSpc>
                <a:spcPct val="114000"/>
              </a:lnSpc>
              <a:spcBef>
                <a:spcPts val="0"/>
              </a:spcBef>
              <a:spcAft>
                <a:spcPts val="0"/>
              </a:spcAft>
              <a:buNone/>
            </a:pPr>
            <a:r>
              <a:t/>
            </a:r>
            <a:endParaRPr/>
          </a:p>
          <a:p>
            <a:pPr indent="-311150" lvl="0" marL="457200" rtl="0" algn="l">
              <a:lnSpc>
                <a:spcPct val="114000"/>
              </a:lnSpc>
              <a:spcBef>
                <a:spcPts val="0"/>
              </a:spcBef>
              <a:spcAft>
                <a:spcPts val="0"/>
              </a:spcAft>
              <a:buSzPts val="1300"/>
              <a:buAutoNum type="arabicPeriod"/>
            </a:pPr>
            <a:r>
              <a:rPr lang="en-GB"/>
              <a:t>Match between system and the real world</a:t>
            </a:r>
            <a:endParaRPr/>
          </a:p>
          <a:p>
            <a:pPr indent="-298450" lvl="1" marL="914400" rtl="0" algn="l">
              <a:lnSpc>
                <a:spcPct val="114000"/>
              </a:lnSpc>
              <a:spcBef>
                <a:spcPts val="0"/>
              </a:spcBef>
              <a:spcAft>
                <a:spcPts val="0"/>
              </a:spcAft>
              <a:buSzPts val="1100"/>
              <a:buAutoNum type="alphaLcPeriod"/>
            </a:pPr>
            <a:r>
              <a:rPr lang="en-GB"/>
              <a:t>Given it is a location specific application (u of c). we can assume the users (students) will have a clear understanding of locations mentioned on the map as well as the searchable events. Furthermore, there is a map to show this through a more visual way. </a:t>
            </a:r>
            <a:endParaRPr/>
          </a:p>
          <a:p>
            <a:pPr indent="0" lvl="0" marL="914400" rtl="0" algn="l">
              <a:lnSpc>
                <a:spcPct val="114000"/>
              </a:lnSpc>
              <a:spcBef>
                <a:spcPts val="0"/>
              </a:spcBef>
              <a:spcAft>
                <a:spcPts val="0"/>
              </a:spcAft>
              <a:buNone/>
            </a:pPr>
            <a:r>
              <a:t/>
            </a:r>
            <a:endParaRPr/>
          </a:p>
          <a:p>
            <a:pPr indent="-311150" lvl="0" marL="457200" rtl="0" algn="l">
              <a:lnSpc>
                <a:spcPct val="114000"/>
              </a:lnSpc>
              <a:spcBef>
                <a:spcPts val="0"/>
              </a:spcBef>
              <a:spcAft>
                <a:spcPts val="0"/>
              </a:spcAft>
              <a:buSzPts val="1300"/>
              <a:buAutoNum type="arabicPeriod"/>
            </a:pPr>
            <a:r>
              <a:rPr lang="en-GB"/>
              <a:t>User Control &amp; Freedom</a:t>
            </a:r>
            <a:endParaRPr/>
          </a:p>
          <a:p>
            <a:pPr indent="-298450" lvl="1" marL="914400" rtl="0" algn="l">
              <a:lnSpc>
                <a:spcPct val="114000"/>
              </a:lnSpc>
              <a:spcBef>
                <a:spcPts val="0"/>
              </a:spcBef>
              <a:spcAft>
                <a:spcPts val="0"/>
              </a:spcAft>
              <a:buSzPts val="1100"/>
              <a:buAutoNum type="alphaLcPeriod"/>
            </a:pPr>
            <a:r>
              <a:rPr lang="en-GB">
                <a:solidFill>
                  <a:srgbClr val="000000"/>
                </a:solidFill>
              </a:rPr>
              <a:t>The bottom navigation bar makes it easy to move around the app as well as back out of things. One possible gripe would be when the user is in the search flow, then selects France, and adds the event to the schedule, this then takes the user to the location on the map. </a:t>
            </a:r>
            <a:endParaRPr/>
          </a:p>
          <a:p>
            <a:pPr indent="0" lvl="0" marL="0" rtl="0" algn="l">
              <a:spcBef>
                <a:spcPts val="0"/>
              </a:spcBef>
              <a:spcAft>
                <a:spcPts val="1600"/>
              </a:spcAft>
              <a:buNone/>
            </a:pPr>
            <a:r>
              <a:t/>
            </a:r>
            <a:endParaRPr/>
          </a:p>
        </p:txBody>
      </p:sp>
      <p:sp>
        <p:nvSpPr>
          <p:cNvPr id="172" name="Google Shape;172;p24"/>
          <p:cNvSpPr txBox="1"/>
          <p:nvPr/>
        </p:nvSpPr>
        <p:spPr>
          <a:xfrm>
            <a:off x="5804550" y="1362400"/>
            <a:ext cx="3339600" cy="30525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1100">
                <a:solidFill>
                  <a:schemeClr val="accent1"/>
                </a:solidFill>
                <a:latin typeface="Lato"/>
                <a:ea typeface="Lato"/>
                <a:cs typeface="Lato"/>
                <a:sym typeface="Lato"/>
              </a:rPr>
              <a:t>4. Consistency &amp; Standards</a:t>
            </a:r>
            <a:endParaRPr sz="1100">
              <a:solidFill>
                <a:schemeClr val="accent1"/>
              </a:solidFill>
              <a:latin typeface="Lato"/>
              <a:ea typeface="Lato"/>
              <a:cs typeface="Lato"/>
              <a:sym typeface="Lato"/>
            </a:endParaRPr>
          </a:p>
          <a:p>
            <a:pPr indent="-298450" lvl="0" marL="457200" rtl="0" algn="l">
              <a:lnSpc>
                <a:spcPct val="114000"/>
              </a:lnSpc>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Very University student infused linguistics here. The primary demographic of students will easily be able to understand everything that is going on.</a:t>
            </a:r>
            <a:endParaRPr sz="1100">
              <a:solidFill>
                <a:schemeClr val="accent1"/>
              </a:solidFill>
              <a:latin typeface="Lato"/>
              <a:ea typeface="Lato"/>
              <a:cs typeface="Lato"/>
              <a:sym typeface="Lato"/>
            </a:endParaRPr>
          </a:p>
          <a:p>
            <a:pPr indent="0" lvl="0" marL="457200" rtl="0" algn="l">
              <a:lnSpc>
                <a:spcPct val="114000"/>
              </a:lnSpc>
              <a:spcBef>
                <a:spcPts val="0"/>
              </a:spcBef>
              <a:spcAft>
                <a:spcPts val="0"/>
              </a:spcAft>
              <a:buNone/>
            </a:pPr>
            <a:r>
              <a:t/>
            </a:r>
            <a:endParaRPr sz="1100">
              <a:solidFill>
                <a:schemeClr val="accent1"/>
              </a:solidFill>
              <a:latin typeface="Lato"/>
              <a:ea typeface="Lato"/>
              <a:cs typeface="Lato"/>
              <a:sym typeface="Lato"/>
            </a:endParaRPr>
          </a:p>
          <a:p>
            <a:pPr indent="0" lvl="0" marL="0" rtl="0" algn="l">
              <a:lnSpc>
                <a:spcPct val="114000"/>
              </a:lnSpc>
              <a:spcBef>
                <a:spcPts val="0"/>
              </a:spcBef>
              <a:spcAft>
                <a:spcPts val="0"/>
              </a:spcAft>
              <a:buNone/>
            </a:pPr>
            <a:r>
              <a:rPr lang="en-GB" sz="1100">
                <a:solidFill>
                  <a:schemeClr val="accent1"/>
                </a:solidFill>
                <a:latin typeface="Lato"/>
                <a:ea typeface="Lato"/>
                <a:cs typeface="Lato"/>
                <a:sym typeface="Lato"/>
              </a:rPr>
              <a:t>5. Error Prevention</a:t>
            </a:r>
            <a:endParaRPr sz="1100">
              <a:solidFill>
                <a:schemeClr val="accent1"/>
              </a:solidFill>
              <a:latin typeface="Lato"/>
              <a:ea typeface="Lato"/>
              <a:cs typeface="Lato"/>
              <a:sym typeface="Lato"/>
            </a:endParaRPr>
          </a:p>
          <a:p>
            <a:pPr indent="-298450" lvl="0" marL="457200" rtl="0" algn="l">
              <a:lnSpc>
                <a:spcPct val="114000"/>
              </a:lnSpc>
              <a:spcBef>
                <a:spcPts val="0"/>
              </a:spcBef>
              <a:spcAft>
                <a:spcPts val="0"/>
              </a:spcAft>
              <a:buClr>
                <a:srgbClr val="434343"/>
              </a:buClr>
              <a:buSzPts val="1100"/>
              <a:buFont typeface="Lato"/>
              <a:buChar char="-"/>
            </a:pPr>
            <a:r>
              <a:rPr lang="en-GB" sz="1100">
                <a:solidFill>
                  <a:srgbClr val="434343"/>
                </a:solidFill>
                <a:latin typeface="Lato"/>
                <a:ea typeface="Lato"/>
                <a:cs typeface="Lato"/>
                <a:sym typeface="Lato"/>
              </a:rPr>
              <a:t>No errors were found aside from issues with the flow mentioned in the above points, this there was no need to check for error messages. </a:t>
            </a:r>
            <a:endParaRPr sz="1100">
              <a:solidFill>
                <a:srgbClr val="434343"/>
              </a:solidFill>
              <a:latin typeface="Lato"/>
              <a:ea typeface="Lato"/>
              <a:cs typeface="Lato"/>
              <a:sym typeface="Lato"/>
            </a:endParaRPr>
          </a:p>
          <a:p>
            <a:pPr indent="0" lvl="0" marL="457200" rtl="0" algn="l">
              <a:lnSpc>
                <a:spcPct val="114000"/>
              </a:lnSpc>
              <a:spcBef>
                <a:spcPts val="0"/>
              </a:spcBef>
              <a:spcAft>
                <a:spcPts val="0"/>
              </a:spcAft>
              <a:buNone/>
            </a:pPr>
            <a:r>
              <a:t/>
            </a:r>
            <a:endParaRPr sz="1100">
              <a:solidFill>
                <a:srgbClr val="434343"/>
              </a:solidFill>
              <a:latin typeface="Lato"/>
              <a:ea typeface="Lato"/>
              <a:cs typeface="Lato"/>
              <a:sym typeface="Lato"/>
            </a:endParaRPr>
          </a:p>
          <a:p>
            <a:pPr indent="0" lvl="0" marL="0" rtl="0" algn="l">
              <a:lnSpc>
                <a:spcPct val="114000"/>
              </a:lnSpc>
              <a:spcBef>
                <a:spcPts val="0"/>
              </a:spcBef>
              <a:spcAft>
                <a:spcPts val="0"/>
              </a:spcAft>
              <a:buNone/>
            </a:pPr>
            <a:r>
              <a:rPr lang="en-GB" sz="1100">
                <a:solidFill>
                  <a:schemeClr val="accent1"/>
                </a:solidFill>
                <a:latin typeface="Lato"/>
                <a:ea typeface="Lato"/>
                <a:cs typeface="Lato"/>
                <a:sym typeface="Lato"/>
              </a:rPr>
              <a:t>6. Recognition rather than recall</a:t>
            </a:r>
            <a:endParaRPr sz="1100">
              <a:solidFill>
                <a:schemeClr val="accent1"/>
              </a:solidFill>
              <a:latin typeface="Lato"/>
              <a:ea typeface="Lato"/>
              <a:cs typeface="Lato"/>
              <a:sym typeface="Lato"/>
            </a:endParaRPr>
          </a:p>
          <a:p>
            <a:pPr indent="-298450" lvl="0" marL="457200" rtl="0" algn="l">
              <a:lnSpc>
                <a:spcPct val="114000"/>
              </a:lnSpc>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Objects &amp; actions are visible (details about events, flags in the map section pertaining to upcoming events). App does not necessarily need the user to recall information from another flow they may have been on.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193325" y="590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txBox="1"/>
          <p:nvPr>
            <p:ph idx="1" type="body"/>
          </p:nvPr>
        </p:nvSpPr>
        <p:spPr>
          <a:xfrm>
            <a:off x="127050" y="1356200"/>
            <a:ext cx="8889900" cy="362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rgbClr val="434343"/>
                </a:solidFill>
              </a:rPr>
              <a:t>7. Flexibility and Efficiency of Use</a:t>
            </a:r>
            <a:endParaRPr>
              <a:solidFill>
                <a:srgbClr val="434343"/>
              </a:solidFill>
            </a:endParaRPr>
          </a:p>
          <a:p>
            <a:pPr indent="-311150" lvl="0" marL="457200" rtl="0" algn="l">
              <a:lnSpc>
                <a:spcPct val="100000"/>
              </a:lnSpc>
              <a:spcBef>
                <a:spcPts val="0"/>
              </a:spcBef>
              <a:spcAft>
                <a:spcPts val="0"/>
              </a:spcAft>
              <a:buClr>
                <a:srgbClr val="434343"/>
              </a:buClr>
              <a:buSzPts val="1300"/>
              <a:buChar char="-"/>
            </a:pPr>
            <a:r>
              <a:rPr lang="en-GB">
                <a:solidFill>
                  <a:srgbClr val="434343"/>
                </a:solidFill>
              </a:rPr>
              <a:t>System seems quite rigid and there is no way to naturally flow from one section to another without tabbing out using the bottom navigation bar. This makes it difficult for a expert user to be any faster </a:t>
            </a:r>
            <a:r>
              <a:rPr lang="en-GB">
                <a:solidFill>
                  <a:srgbClr val="434343"/>
                </a:solidFill>
              </a:rPr>
              <a:t>than</a:t>
            </a:r>
            <a:r>
              <a:rPr lang="en-GB">
                <a:solidFill>
                  <a:srgbClr val="434343"/>
                </a:solidFill>
              </a:rPr>
              <a:t> a novice user. </a:t>
            </a:r>
            <a:endParaRPr>
              <a:solidFill>
                <a:srgbClr val="434343"/>
              </a:solidFill>
            </a:endParaRPr>
          </a:p>
          <a:p>
            <a:pPr indent="0" lvl="0" marL="457200" rtl="0" algn="l">
              <a:lnSpc>
                <a:spcPct val="100000"/>
              </a:lnSpc>
              <a:spcBef>
                <a:spcPts val="0"/>
              </a:spcBef>
              <a:spcAft>
                <a:spcPts val="0"/>
              </a:spcAft>
              <a:buNone/>
            </a:pPr>
            <a:r>
              <a:t/>
            </a:r>
            <a:endParaRPr>
              <a:solidFill>
                <a:srgbClr val="434343"/>
              </a:solidFill>
            </a:endParaRPr>
          </a:p>
          <a:p>
            <a:pPr indent="0" lvl="0" marL="0" rtl="0" algn="l">
              <a:lnSpc>
                <a:spcPct val="100000"/>
              </a:lnSpc>
              <a:spcBef>
                <a:spcPts val="0"/>
              </a:spcBef>
              <a:spcAft>
                <a:spcPts val="0"/>
              </a:spcAft>
              <a:buNone/>
            </a:pPr>
            <a:r>
              <a:rPr lang="en-GB">
                <a:solidFill>
                  <a:srgbClr val="434343"/>
                </a:solidFill>
              </a:rPr>
              <a:t>8. Aesthetic and Minimalist Design</a:t>
            </a:r>
            <a:endParaRPr>
              <a:solidFill>
                <a:srgbClr val="434343"/>
              </a:solidFill>
            </a:endParaRPr>
          </a:p>
          <a:p>
            <a:pPr indent="-311150" lvl="0" marL="457200" rtl="0" algn="l">
              <a:lnSpc>
                <a:spcPct val="100000"/>
              </a:lnSpc>
              <a:spcBef>
                <a:spcPts val="0"/>
              </a:spcBef>
              <a:spcAft>
                <a:spcPts val="0"/>
              </a:spcAft>
              <a:buClr>
                <a:srgbClr val="434343"/>
              </a:buClr>
              <a:buSzPts val="1300"/>
              <a:buChar char="-"/>
            </a:pPr>
            <a:r>
              <a:rPr lang="en-GB">
                <a:solidFill>
                  <a:srgbClr val="434343"/>
                </a:solidFill>
              </a:rPr>
              <a:t>As mentioned above the announcement section does well in hiding unnecessary information. Could go further and have the recent announcements as an additional smaller section to something major as opposed to it being the main feature itself?</a:t>
            </a:r>
            <a:endParaRPr>
              <a:solidFill>
                <a:srgbClr val="434343"/>
              </a:solidFill>
            </a:endParaRPr>
          </a:p>
          <a:p>
            <a:pPr indent="0" lvl="0" marL="457200" rtl="0" algn="l">
              <a:lnSpc>
                <a:spcPct val="100000"/>
              </a:lnSpc>
              <a:spcBef>
                <a:spcPts val="0"/>
              </a:spcBef>
              <a:spcAft>
                <a:spcPts val="0"/>
              </a:spcAft>
              <a:buNone/>
            </a:pPr>
            <a:r>
              <a:t/>
            </a:r>
            <a:endParaRPr>
              <a:solidFill>
                <a:srgbClr val="434343"/>
              </a:solidFill>
            </a:endParaRPr>
          </a:p>
          <a:p>
            <a:pPr indent="0" lvl="0" marL="0" rtl="0" algn="l">
              <a:lnSpc>
                <a:spcPct val="100000"/>
              </a:lnSpc>
              <a:spcBef>
                <a:spcPts val="0"/>
              </a:spcBef>
              <a:spcAft>
                <a:spcPts val="0"/>
              </a:spcAft>
              <a:buNone/>
            </a:pPr>
            <a:r>
              <a:rPr lang="en-GB">
                <a:solidFill>
                  <a:srgbClr val="434343"/>
                </a:solidFill>
              </a:rPr>
              <a:t>9. Help users recognize, diagnose, and recover from errors</a:t>
            </a:r>
            <a:endParaRPr>
              <a:solidFill>
                <a:srgbClr val="434343"/>
              </a:solidFill>
            </a:endParaRPr>
          </a:p>
          <a:p>
            <a:pPr indent="-311150" lvl="0" marL="457200" rtl="0" algn="l">
              <a:lnSpc>
                <a:spcPct val="100000"/>
              </a:lnSpc>
              <a:spcBef>
                <a:spcPts val="0"/>
              </a:spcBef>
              <a:spcAft>
                <a:spcPts val="0"/>
              </a:spcAft>
              <a:buClr>
                <a:srgbClr val="434343"/>
              </a:buClr>
              <a:buSzPts val="1300"/>
              <a:buChar char="-"/>
            </a:pPr>
            <a:r>
              <a:rPr lang="en-GB">
                <a:solidFill>
                  <a:srgbClr val="434343"/>
                </a:solidFill>
              </a:rPr>
              <a:t>This was absent from the app with good reason, as there aren’t any severe errors in the app that would need a solution to be suggested. </a:t>
            </a:r>
            <a:endParaRPr>
              <a:solidFill>
                <a:srgbClr val="434343"/>
              </a:solidFill>
            </a:endParaRPr>
          </a:p>
          <a:p>
            <a:pPr indent="0" lvl="0" marL="457200" rtl="0" algn="l">
              <a:lnSpc>
                <a:spcPct val="100000"/>
              </a:lnSpc>
              <a:spcBef>
                <a:spcPts val="0"/>
              </a:spcBef>
              <a:spcAft>
                <a:spcPts val="0"/>
              </a:spcAft>
              <a:buNone/>
            </a:pPr>
            <a:r>
              <a:t/>
            </a:r>
            <a:endParaRPr>
              <a:solidFill>
                <a:srgbClr val="434343"/>
              </a:solidFill>
            </a:endParaRPr>
          </a:p>
          <a:p>
            <a:pPr indent="0" lvl="0" marL="0" rtl="0" algn="l">
              <a:lnSpc>
                <a:spcPct val="100000"/>
              </a:lnSpc>
              <a:spcBef>
                <a:spcPts val="0"/>
              </a:spcBef>
              <a:spcAft>
                <a:spcPts val="0"/>
              </a:spcAft>
              <a:buNone/>
            </a:pPr>
            <a:r>
              <a:rPr lang="en-GB">
                <a:solidFill>
                  <a:srgbClr val="434343"/>
                </a:solidFill>
              </a:rPr>
              <a:t>10, Help &amp; Documentation</a:t>
            </a:r>
            <a:endParaRPr>
              <a:solidFill>
                <a:srgbClr val="434343"/>
              </a:solidFill>
            </a:endParaRPr>
          </a:p>
          <a:p>
            <a:pPr indent="-311150" lvl="0" marL="457200" rtl="0" algn="l">
              <a:lnSpc>
                <a:spcPct val="100000"/>
              </a:lnSpc>
              <a:spcBef>
                <a:spcPts val="0"/>
              </a:spcBef>
              <a:spcAft>
                <a:spcPts val="0"/>
              </a:spcAft>
              <a:buClr>
                <a:srgbClr val="434343"/>
              </a:buClr>
              <a:buSzPts val="1300"/>
              <a:buChar char="-"/>
            </a:pPr>
            <a:r>
              <a:rPr lang="en-GB">
                <a:solidFill>
                  <a:srgbClr val="434343"/>
                </a:solidFill>
              </a:rPr>
              <a:t>The system does not seem confusion in a general sense. Although the app does not have help and documentation, it seems like it is not required as it is self-explanatory and even a new user can pick it up quickly  </a:t>
            </a:r>
            <a:endParaRPr>
              <a:solidFill>
                <a:srgbClr val="434343"/>
              </a:solidFill>
            </a:endParaRPr>
          </a:p>
          <a:p>
            <a:pPr indent="0" lvl="0" marL="0" rtl="0" algn="l">
              <a:spcBef>
                <a:spcPts val="1200"/>
              </a:spcBef>
              <a:spcAft>
                <a:spcPts val="0"/>
              </a:spcAft>
              <a:buNone/>
            </a:pPr>
            <a:r>
              <a:rPr lang="en-GB">
                <a:solidFill>
                  <a:srgbClr val="434343"/>
                </a:solidFill>
              </a:rPr>
              <a:t> </a:t>
            </a:r>
            <a:endParaRPr>
              <a:solidFill>
                <a:srgbClr val="434343"/>
              </a:solidFill>
            </a:endParaRPr>
          </a:p>
          <a:p>
            <a:pPr indent="0" lvl="0" marL="0" rtl="0" algn="l">
              <a:lnSpc>
                <a:spcPct val="100000"/>
              </a:lnSpc>
              <a:spcBef>
                <a:spcPts val="12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Any questions? If not, thank you for listening!</a:t>
            </a:r>
            <a:endParaRPr/>
          </a:p>
        </p:txBody>
      </p:sp>
      <p:sp>
        <p:nvSpPr>
          <p:cNvPr id="184" name="Google Shape;184;p26"/>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6"/>
          <p:cNvPicPr preferRelativeResize="0"/>
          <p:nvPr/>
        </p:nvPicPr>
        <p:blipFill>
          <a:blip r:embed="rId3">
            <a:alphaModFix/>
          </a:blip>
          <a:stretch>
            <a:fillRect/>
          </a:stretch>
        </p:blipFill>
        <p:spPr>
          <a:xfrm>
            <a:off x="2004913" y="2754850"/>
            <a:ext cx="5134175" cy="2484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will we be covering in today’s presentation?</a:t>
            </a:r>
            <a:endParaRPr/>
          </a:p>
        </p:txBody>
      </p:sp>
      <p:sp>
        <p:nvSpPr>
          <p:cNvPr id="95" name="Google Shape;95;p14"/>
          <p:cNvSpPr txBox="1"/>
          <p:nvPr>
            <p:ph idx="1" type="body"/>
          </p:nvPr>
        </p:nvSpPr>
        <p:spPr>
          <a:xfrm>
            <a:off x="729450" y="2421650"/>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GB"/>
              <a:t>Introduction</a:t>
            </a:r>
            <a:endParaRPr b="1"/>
          </a:p>
          <a:p>
            <a:pPr indent="-311150" lvl="0" marL="457200" rtl="0" algn="l">
              <a:lnSpc>
                <a:spcPct val="150000"/>
              </a:lnSpc>
              <a:spcBef>
                <a:spcPts val="0"/>
              </a:spcBef>
              <a:spcAft>
                <a:spcPts val="0"/>
              </a:spcAft>
              <a:buSzPts val="1300"/>
              <a:buChar char="●"/>
            </a:pPr>
            <a:r>
              <a:rPr b="1" lang="en-GB"/>
              <a:t>Demo of our prototype</a:t>
            </a:r>
            <a:endParaRPr b="1"/>
          </a:p>
          <a:p>
            <a:pPr indent="-311150" lvl="0" marL="457200" rtl="0" algn="l">
              <a:lnSpc>
                <a:spcPct val="150000"/>
              </a:lnSpc>
              <a:spcBef>
                <a:spcPts val="0"/>
              </a:spcBef>
              <a:spcAft>
                <a:spcPts val="0"/>
              </a:spcAft>
              <a:buSzPts val="1300"/>
              <a:buChar char="●"/>
            </a:pPr>
            <a:r>
              <a:rPr b="1" lang="en-GB"/>
              <a:t>Heuristic feedback from group</a:t>
            </a:r>
            <a:endParaRPr b="1"/>
          </a:p>
          <a:p>
            <a:pPr indent="-311150" lvl="0" marL="457200" rtl="0" algn="l">
              <a:lnSpc>
                <a:spcPct val="150000"/>
              </a:lnSpc>
              <a:spcBef>
                <a:spcPts val="0"/>
              </a:spcBef>
              <a:spcAft>
                <a:spcPts val="0"/>
              </a:spcAft>
              <a:buSzPts val="1300"/>
              <a:buChar char="●"/>
            </a:pPr>
            <a:r>
              <a:rPr b="1" lang="en-GB"/>
              <a:t>Heuristic evaluation report</a:t>
            </a:r>
            <a:endParaRPr b="1"/>
          </a:p>
          <a:p>
            <a:pPr indent="-311150" lvl="0" marL="457200" rtl="0" algn="l">
              <a:lnSpc>
                <a:spcPct val="150000"/>
              </a:lnSpc>
              <a:spcBef>
                <a:spcPts val="0"/>
              </a:spcBef>
              <a:spcAft>
                <a:spcPts val="0"/>
              </a:spcAft>
              <a:buSzPts val="1300"/>
              <a:buChar char="●"/>
            </a:pPr>
            <a:r>
              <a:rPr b="1" lang="en-GB"/>
              <a:t>Heuristic Analysis of Group 3.5</a:t>
            </a:r>
            <a:endParaRPr b="1"/>
          </a:p>
        </p:txBody>
      </p:sp>
      <p:pic>
        <p:nvPicPr>
          <p:cNvPr id="96" name="Google Shape;96;p14"/>
          <p:cNvPicPr preferRelativeResize="0"/>
          <p:nvPr/>
        </p:nvPicPr>
        <p:blipFill>
          <a:blip r:embed="rId3">
            <a:alphaModFix/>
          </a:blip>
          <a:stretch>
            <a:fillRect/>
          </a:stretch>
        </p:blipFill>
        <p:spPr>
          <a:xfrm>
            <a:off x="4132598" y="2013075"/>
            <a:ext cx="4519175" cy="282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584400" y="1218950"/>
            <a:ext cx="7975200" cy="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 Welcome back! Who are we again?</a:t>
            </a:r>
            <a:endParaRPr/>
          </a:p>
        </p:txBody>
      </p:sp>
      <p:sp>
        <p:nvSpPr>
          <p:cNvPr id="102" name="Google Shape;102;p15"/>
          <p:cNvSpPr txBox="1"/>
          <p:nvPr>
            <p:ph idx="1" type="body"/>
          </p:nvPr>
        </p:nvSpPr>
        <p:spPr>
          <a:xfrm>
            <a:off x="736875" y="2432100"/>
            <a:ext cx="3152100" cy="2004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sz="1800"/>
              <a:t>We are the folks that did the StudyBuddy Tinder app and we are here to show you our Hi-Fi prototype today! :)</a:t>
            </a:r>
            <a:endParaRPr sz="1800"/>
          </a:p>
        </p:txBody>
      </p:sp>
      <p:pic>
        <p:nvPicPr>
          <p:cNvPr id="103" name="Google Shape;103;p15"/>
          <p:cNvPicPr preferRelativeResize="0"/>
          <p:nvPr/>
        </p:nvPicPr>
        <p:blipFill>
          <a:blip r:embed="rId3">
            <a:alphaModFix/>
          </a:blip>
          <a:stretch>
            <a:fillRect/>
          </a:stretch>
        </p:blipFill>
        <p:spPr>
          <a:xfrm rot="636822">
            <a:off x="5069448" y="1875388"/>
            <a:ext cx="1638950" cy="3226324"/>
          </a:xfrm>
          <a:prstGeom prst="rect">
            <a:avLst/>
          </a:prstGeom>
          <a:noFill/>
          <a:ln>
            <a:noFill/>
          </a:ln>
        </p:spPr>
      </p:pic>
      <p:pic>
        <p:nvPicPr>
          <p:cNvPr id="104" name="Google Shape;104;p15"/>
          <p:cNvPicPr preferRelativeResize="0"/>
          <p:nvPr/>
        </p:nvPicPr>
        <p:blipFill>
          <a:blip r:embed="rId4">
            <a:alphaModFix/>
          </a:blip>
          <a:stretch>
            <a:fillRect/>
          </a:stretch>
        </p:blipFill>
        <p:spPr>
          <a:xfrm rot="5400000">
            <a:off x="6564338" y="3315763"/>
            <a:ext cx="2108175" cy="137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7650" y="12798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t>Demo of our Prototype</a:t>
            </a:r>
            <a:endParaRPr sz="4800"/>
          </a:p>
        </p:txBody>
      </p:sp>
      <p:sp>
        <p:nvSpPr>
          <p:cNvPr id="110" name="Google Shape;110;p16"/>
          <p:cNvSpPr txBox="1"/>
          <p:nvPr>
            <p:ph idx="1" type="body"/>
          </p:nvPr>
        </p:nvSpPr>
        <p:spPr>
          <a:xfrm>
            <a:off x="413775" y="2162575"/>
            <a:ext cx="4158300" cy="28698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lang="en-GB"/>
              <a:t>First Iteration: </a:t>
            </a:r>
            <a:r>
              <a:rPr lang="en-GB" u="sng">
                <a:solidFill>
                  <a:srgbClr val="000000"/>
                </a:solidFill>
                <a:hlinkClick r:id="rId3"/>
              </a:rPr>
              <a:t>https://sbuddies.invisionapp.com/prototype/ck3e1bgrl00dgik0125wgfh5x/play</a:t>
            </a:r>
            <a:r>
              <a:rPr lang="en-GB">
                <a:solidFill>
                  <a:srgbClr val="000000"/>
                </a:solidFill>
              </a:rPr>
              <a:t> </a:t>
            </a:r>
            <a:endParaRPr>
              <a:solidFill>
                <a:srgbClr val="000000"/>
              </a:solidFill>
            </a:endParaRPr>
          </a:p>
          <a:p>
            <a:pPr indent="0" lvl="0" marL="0" rtl="0" algn="ctr">
              <a:spcBef>
                <a:spcPts val="1600"/>
              </a:spcBef>
              <a:spcAft>
                <a:spcPts val="1600"/>
              </a:spcAft>
              <a:buNone/>
            </a:pPr>
            <a:r>
              <a:rPr lang="en-GB"/>
              <a:t>Final Iteration: </a:t>
            </a:r>
            <a:r>
              <a:rPr lang="en-GB" u="sng">
                <a:solidFill>
                  <a:srgbClr val="000000"/>
                </a:solidFill>
                <a:hlinkClick r:id="rId4"/>
              </a:rPr>
              <a:t>https://sbuddies.invisionapp.com/prototype/ck3dyd3xy00inkx01as2gyqts/play</a:t>
            </a:r>
            <a:endParaRPr u="sng">
              <a:solidFill>
                <a:srgbClr val="000000"/>
              </a:solidFill>
            </a:endParaRPr>
          </a:p>
        </p:txBody>
      </p:sp>
      <p:pic>
        <p:nvPicPr>
          <p:cNvPr id="111" name="Google Shape;111;p16"/>
          <p:cNvPicPr preferRelativeResize="0"/>
          <p:nvPr/>
        </p:nvPicPr>
        <p:blipFill>
          <a:blip r:embed="rId5">
            <a:alphaModFix/>
          </a:blip>
          <a:stretch>
            <a:fillRect/>
          </a:stretch>
        </p:blipFill>
        <p:spPr>
          <a:xfrm>
            <a:off x="4492325" y="2497375"/>
            <a:ext cx="4651674" cy="2649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72550" y="130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Heuristic Evaluations from Group 3.5</a:t>
            </a:r>
            <a:endParaRPr sz="4800"/>
          </a:p>
        </p:txBody>
      </p:sp>
      <p:sp>
        <p:nvSpPr>
          <p:cNvPr id="117" name="Google Shape;117;p17"/>
          <p:cNvSpPr txBox="1"/>
          <p:nvPr>
            <p:ph idx="1" type="body"/>
          </p:nvPr>
        </p:nvSpPr>
        <p:spPr>
          <a:xfrm>
            <a:off x="189200" y="28041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8" name="Google Shape;118;p17"/>
          <p:cNvPicPr preferRelativeResize="0"/>
          <p:nvPr/>
        </p:nvPicPr>
        <p:blipFill>
          <a:blip r:embed="rId3">
            <a:alphaModFix/>
          </a:blip>
          <a:stretch>
            <a:fillRect/>
          </a:stretch>
        </p:blipFill>
        <p:spPr>
          <a:xfrm>
            <a:off x="5772775" y="2336800"/>
            <a:ext cx="2571750" cy="257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100375" y="548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the issues uncovered during evaluation</a:t>
            </a:r>
            <a:endParaRPr/>
          </a:p>
        </p:txBody>
      </p:sp>
      <p:sp>
        <p:nvSpPr>
          <p:cNvPr id="124" name="Google Shape;124;p18"/>
          <p:cNvSpPr txBox="1"/>
          <p:nvPr>
            <p:ph idx="1" type="body"/>
          </p:nvPr>
        </p:nvSpPr>
        <p:spPr>
          <a:xfrm>
            <a:off x="211400" y="1272200"/>
            <a:ext cx="4258500" cy="376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Char char="●"/>
            </a:pPr>
            <a:r>
              <a:rPr b="1" lang="en-GB" sz="1100">
                <a:solidFill>
                  <a:srgbClr val="000000"/>
                </a:solidFill>
              </a:rPr>
              <a:t>Search for new friends and send friend requests to them. </a:t>
            </a:r>
            <a:endParaRPr b="1" sz="1100">
              <a:solidFill>
                <a:srgbClr val="000000"/>
              </a:solidFill>
            </a:endParaRPr>
          </a:p>
          <a:p>
            <a:pPr indent="-298450" lvl="1" marL="914400" rtl="0" algn="l">
              <a:spcBef>
                <a:spcPts val="0"/>
              </a:spcBef>
              <a:spcAft>
                <a:spcPts val="0"/>
              </a:spcAft>
              <a:buClr>
                <a:srgbClr val="000000"/>
              </a:buClr>
              <a:buSzPts val="1100"/>
              <a:buChar char="○"/>
            </a:pPr>
            <a:r>
              <a:rPr lang="en-GB">
                <a:solidFill>
                  <a:srgbClr val="000000"/>
                </a:solidFill>
              </a:rPr>
              <a:t>Subsequently, i</a:t>
            </a:r>
            <a:r>
              <a:rPr lang="en-GB">
                <a:solidFill>
                  <a:srgbClr val="000000"/>
                </a:solidFill>
              </a:rPr>
              <a:t>mplementation of unfriend or block user feature you’ve added would be nice. </a:t>
            </a:r>
            <a:endParaRPr sz="1100">
              <a:solidFill>
                <a:srgbClr val="000000"/>
              </a:solidFill>
            </a:endParaRPr>
          </a:p>
          <a:p>
            <a:pPr indent="0" lvl="0" marL="457200" rtl="0" algn="l">
              <a:spcBef>
                <a:spcPts val="0"/>
              </a:spcBef>
              <a:spcAft>
                <a:spcPts val="0"/>
              </a:spcAft>
              <a:buNone/>
            </a:pPr>
            <a:r>
              <a:t/>
            </a:r>
            <a:endParaRPr sz="1100">
              <a:solidFill>
                <a:srgbClr val="000000"/>
              </a:solidFill>
            </a:endParaRPr>
          </a:p>
          <a:p>
            <a:pPr indent="-298450" lvl="0" marL="457200" rtl="0" algn="l">
              <a:spcBef>
                <a:spcPts val="0"/>
              </a:spcBef>
              <a:spcAft>
                <a:spcPts val="0"/>
              </a:spcAft>
              <a:buClr>
                <a:srgbClr val="000000"/>
              </a:buClr>
              <a:buSzPts val="1100"/>
              <a:buChar char="●"/>
            </a:pPr>
            <a:r>
              <a:rPr lang="en-GB" sz="1100">
                <a:solidFill>
                  <a:srgbClr val="000000"/>
                </a:solidFill>
              </a:rPr>
              <a:t>In the notifications, it can be seen when a friend is broadcasting. It should also implement the ability to join the session from here. Best to have a link to the map and show where the review is being held, as well as the info. </a:t>
            </a:r>
            <a:endParaRPr sz="1100">
              <a:solidFill>
                <a:srgbClr val="000000"/>
              </a:solidFill>
            </a:endParaRPr>
          </a:p>
          <a:p>
            <a:pPr indent="0" lvl="0" marL="457200" rtl="0" algn="l">
              <a:spcBef>
                <a:spcPts val="0"/>
              </a:spcBef>
              <a:spcAft>
                <a:spcPts val="0"/>
              </a:spcAft>
              <a:buNone/>
            </a:pPr>
            <a:r>
              <a:t/>
            </a:r>
            <a:endParaRPr sz="1100">
              <a:solidFill>
                <a:srgbClr val="000000"/>
              </a:solidFill>
            </a:endParaRPr>
          </a:p>
          <a:p>
            <a:pPr indent="-298450" lvl="0" marL="457200" rtl="0" algn="l">
              <a:spcBef>
                <a:spcPts val="0"/>
              </a:spcBef>
              <a:spcAft>
                <a:spcPts val="0"/>
              </a:spcAft>
              <a:buClr>
                <a:srgbClr val="000000"/>
              </a:buClr>
              <a:buSzPts val="1100"/>
              <a:buChar char="●"/>
            </a:pPr>
            <a:r>
              <a:rPr lang="en-GB" sz="1100">
                <a:solidFill>
                  <a:srgbClr val="000000"/>
                </a:solidFill>
              </a:rPr>
              <a:t>Would be interesting to see features such as event invitations, and event reminders. </a:t>
            </a:r>
            <a:endParaRPr sz="1100">
              <a:solidFill>
                <a:srgbClr val="000000"/>
              </a:solidFill>
            </a:endParaRPr>
          </a:p>
          <a:p>
            <a:pPr indent="0" lvl="0" marL="457200" rtl="0" algn="l">
              <a:spcBef>
                <a:spcPts val="0"/>
              </a:spcBef>
              <a:spcAft>
                <a:spcPts val="0"/>
              </a:spcAft>
              <a:buNone/>
            </a:pPr>
            <a:r>
              <a:t/>
            </a:r>
            <a:endParaRPr sz="1100">
              <a:solidFill>
                <a:srgbClr val="000000"/>
              </a:solidFill>
            </a:endParaRPr>
          </a:p>
          <a:p>
            <a:pPr indent="-298450" lvl="0" marL="457200" rtl="0" algn="l">
              <a:spcBef>
                <a:spcPts val="0"/>
              </a:spcBef>
              <a:spcAft>
                <a:spcPts val="0"/>
              </a:spcAft>
              <a:buClr>
                <a:srgbClr val="000000"/>
              </a:buClr>
              <a:buSzPts val="1100"/>
              <a:buChar char="●"/>
            </a:pPr>
            <a:r>
              <a:rPr b="1" lang="en-GB" sz="1100">
                <a:solidFill>
                  <a:srgbClr val="000000"/>
                </a:solidFill>
              </a:rPr>
              <a:t>If no parameters are entered, should fail to create an event and notify user. </a:t>
            </a:r>
            <a:endParaRPr b="1" sz="1100">
              <a:solidFill>
                <a:srgbClr val="000000"/>
              </a:solidFill>
            </a:endParaRPr>
          </a:p>
          <a:p>
            <a:pPr indent="0" lvl="0" marL="457200" rtl="0" algn="l">
              <a:spcBef>
                <a:spcPts val="0"/>
              </a:spcBef>
              <a:spcAft>
                <a:spcPts val="0"/>
              </a:spcAft>
              <a:buNone/>
            </a:pPr>
            <a:r>
              <a:t/>
            </a:r>
            <a:endParaRPr sz="1100">
              <a:solidFill>
                <a:srgbClr val="000000"/>
              </a:solidFill>
            </a:endParaRPr>
          </a:p>
          <a:p>
            <a:pPr indent="-298450" lvl="0" marL="457200" rtl="0" algn="l">
              <a:spcBef>
                <a:spcPts val="0"/>
              </a:spcBef>
              <a:spcAft>
                <a:spcPts val="0"/>
              </a:spcAft>
              <a:buClr>
                <a:srgbClr val="000000"/>
              </a:buClr>
              <a:buSzPts val="1100"/>
              <a:buFont typeface="Arial"/>
              <a:buChar char="●"/>
            </a:pPr>
            <a:r>
              <a:rPr lang="en-GB" sz="1100">
                <a:solidFill>
                  <a:srgbClr val="000000"/>
                </a:solidFill>
              </a:rPr>
              <a:t>Adding a class is only possible under the “add semester” button. Should implement a separate “add class” button.  </a:t>
            </a:r>
            <a:endParaRPr b="1" sz="1100">
              <a:solidFill>
                <a:srgbClr val="000000"/>
              </a:solidFill>
            </a:endParaRPr>
          </a:p>
          <a:p>
            <a:pPr indent="-298450" lvl="1" marL="914400" rtl="0" algn="l">
              <a:spcBef>
                <a:spcPts val="0"/>
              </a:spcBef>
              <a:spcAft>
                <a:spcPts val="0"/>
              </a:spcAft>
              <a:buClr>
                <a:srgbClr val="000000"/>
              </a:buClr>
              <a:buSzPts val="1100"/>
              <a:buChar char="○"/>
            </a:pPr>
            <a:r>
              <a:rPr lang="en-GB">
                <a:solidFill>
                  <a:srgbClr val="000000"/>
                </a:solidFill>
              </a:rPr>
              <a:t>Saving for Stage 5</a:t>
            </a:r>
            <a:endParaRPr/>
          </a:p>
        </p:txBody>
      </p:sp>
      <p:sp>
        <p:nvSpPr>
          <p:cNvPr id="125" name="Google Shape;125;p18"/>
          <p:cNvSpPr txBox="1"/>
          <p:nvPr/>
        </p:nvSpPr>
        <p:spPr>
          <a:xfrm>
            <a:off x="4572000" y="1272200"/>
            <a:ext cx="4464900" cy="3871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Lato"/>
              <a:buChar char="●"/>
            </a:pPr>
            <a:r>
              <a:rPr lang="en-GB" sz="1100">
                <a:latin typeface="Lato"/>
                <a:ea typeface="Lato"/>
                <a:cs typeface="Lato"/>
                <a:sym typeface="Lato"/>
              </a:rPr>
              <a:t>It would be nice to have the name at the top of the chat so it is more clear who you are speaking to. </a:t>
            </a:r>
            <a:endParaRPr sz="1100">
              <a:latin typeface="Lato"/>
              <a:ea typeface="Lato"/>
              <a:cs typeface="Lato"/>
              <a:sym typeface="Lato"/>
            </a:endParaRPr>
          </a:p>
          <a:p>
            <a:pPr indent="0" lvl="0" marL="0" rtl="0" algn="l">
              <a:lnSpc>
                <a:spcPct val="115000"/>
              </a:lnSpc>
              <a:spcBef>
                <a:spcPts val="0"/>
              </a:spcBef>
              <a:spcAft>
                <a:spcPts val="1600"/>
              </a:spcAft>
              <a:buNone/>
            </a:pPr>
            <a:r>
              <a:t/>
            </a:r>
            <a:endParaRPr sz="1300">
              <a:solidFill>
                <a:schemeClr val="accent1"/>
              </a:solidFill>
              <a:latin typeface="Lato"/>
              <a:ea typeface="Lato"/>
              <a:cs typeface="Lato"/>
              <a:sym typeface="Lato"/>
            </a:endParaRPr>
          </a:p>
        </p:txBody>
      </p:sp>
      <p:pic>
        <p:nvPicPr>
          <p:cNvPr id="126" name="Google Shape;126;p18"/>
          <p:cNvPicPr preferRelativeResize="0"/>
          <p:nvPr/>
        </p:nvPicPr>
        <p:blipFill>
          <a:blip r:embed="rId3">
            <a:alphaModFix/>
          </a:blip>
          <a:stretch>
            <a:fillRect/>
          </a:stretch>
        </p:blipFill>
        <p:spPr>
          <a:xfrm>
            <a:off x="5200413" y="1935425"/>
            <a:ext cx="3208075" cy="3208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100375" y="548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the issues uncovered during evaluation</a:t>
            </a:r>
            <a:endParaRPr/>
          </a:p>
        </p:txBody>
      </p:sp>
      <p:sp>
        <p:nvSpPr>
          <p:cNvPr id="132" name="Google Shape;132;p19"/>
          <p:cNvSpPr txBox="1"/>
          <p:nvPr>
            <p:ph idx="1" type="body"/>
          </p:nvPr>
        </p:nvSpPr>
        <p:spPr>
          <a:xfrm>
            <a:off x="211400" y="1272200"/>
            <a:ext cx="4258500" cy="376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Char char="●"/>
            </a:pPr>
            <a:r>
              <a:rPr lang="en-GB" sz="1100">
                <a:solidFill>
                  <a:srgbClr val="000000"/>
                </a:solidFill>
              </a:rPr>
              <a:t>In profile tab, semesters are categorized only by </a:t>
            </a:r>
            <a:r>
              <a:rPr b="1" lang="en-GB" sz="1100">
                <a:solidFill>
                  <a:srgbClr val="000000"/>
                </a:solidFill>
              </a:rPr>
              <a:t>winter and fall, and not year. </a:t>
            </a:r>
            <a:endParaRPr b="1" sz="1100">
              <a:solidFill>
                <a:srgbClr val="000000"/>
              </a:solidFill>
            </a:endParaRPr>
          </a:p>
          <a:p>
            <a:pPr indent="0" lvl="0" marL="0" rtl="0" algn="l">
              <a:spcBef>
                <a:spcPts val="0"/>
              </a:spcBef>
              <a:spcAft>
                <a:spcPts val="0"/>
              </a:spcAft>
              <a:buNone/>
            </a:pPr>
            <a:r>
              <a:t/>
            </a:r>
            <a:endParaRPr b="1" sz="1100">
              <a:solidFill>
                <a:srgbClr val="000000"/>
              </a:solidFill>
            </a:endParaRPr>
          </a:p>
          <a:p>
            <a:pPr indent="-298450" lvl="0" marL="457200" rtl="0" algn="l">
              <a:spcBef>
                <a:spcPts val="0"/>
              </a:spcBef>
              <a:spcAft>
                <a:spcPts val="0"/>
              </a:spcAft>
              <a:buClr>
                <a:srgbClr val="000000"/>
              </a:buClr>
              <a:buSzPts val="1100"/>
              <a:buChar char="●"/>
            </a:pPr>
            <a:r>
              <a:rPr lang="en-GB" sz="1100">
                <a:solidFill>
                  <a:srgbClr val="000000"/>
                </a:solidFill>
              </a:rPr>
              <a:t>No option to delete, edit messages or profile information</a:t>
            </a:r>
            <a:endParaRPr sz="1100">
              <a:solidFill>
                <a:srgbClr val="000000"/>
              </a:solidFill>
            </a:endParaRPr>
          </a:p>
          <a:p>
            <a:pPr indent="0" lvl="0" marL="457200" rtl="0" algn="l">
              <a:spcBef>
                <a:spcPts val="0"/>
              </a:spcBef>
              <a:spcAft>
                <a:spcPts val="0"/>
              </a:spcAft>
              <a:buNone/>
            </a:pPr>
            <a:r>
              <a:t/>
            </a:r>
            <a:endParaRPr sz="1100">
              <a:solidFill>
                <a:srgbClr val="000000"/>
              </a:solidFill>
            </a:endParaRPr>
          </a:p>
          <a:p>
            <a:pPr indent="-298450" lvl="0" marL="457200" rtl="0" algn="l">
              <a:spcBef>
                <a:spcPts val="0"/>
              </a:spcBef>
              <a:spcAft>
                <a:spcPts val="0"/>
              </a:spcAft>
              <a:buClr>
                <a:srgbClr val="000000"/>
              </a:buClr>
              <a:buSzPts val="1100"/>
              <a:buChar char="●"/>
            </a:pPr>
            <a:r>
              <a:rPr lang="en-GB" sz="1100">
                <a:solidFill>
                  <a:srgbClr val="000000"/>
                </a:solidFill>
              </a:rPr>
              <a:t>User can add incorrect events</a:t>
            </a:r>
            <a:endParaRPr sz="1100">
              <a:solidFill>
                <a:srgbClr val="000000"/>
              </a:solidFill>
            </a:endParaRPr>
          </a:p>
          <a:p>
            <a:pPr indent="0" lvl="0" marL="457200" rtl="0" algn="l">
              <a:spcBef>
                <a:spcPts val="0"/>
              </a:spcBef>
              <a:spcAft>
                <a:spcPts val="0"/>
              </a:spcAft>
              <a:buNone/>
            </a:pPr>
            <a:r>
              <a:t/>
            </a:r>
            <a:endParaRPr sz="1100">
              <a:solidFill>
                <a:srgbClr val="000000"/>
              </a:solidFill>
            </a:endParaRPr>
          </a:p>
          <a:p>
            <a:pPr indent="-298450" lvl="0" marL="457200" rtl="0" algn="l">
              <a:spcBef>
                <a:spcPts val="0"/>
              </a:spcBef>
              <a:spcAft>
                <a:spcPts val="0"/>
              </a:spcAft>
              <a:buClr>
                <a:srgbClr val="000000"/>
              </a:buClr>
              <a:buSzPts val="1100"/>
              <a:buChar char="●"/>
            </a:pPr>
            <a:r>
              <a:rPr b="1" lang="en-GB" sz="1100">
                <a:solidFill>
                  <a:srgbClr val="000000"/>
                </a:solidFill>
              </a:rPr>
              <a:t>Chat icon is very similar to the friend icon in other apps</a:t>
            </a:r>
            <a:r>
              <a:rPr lang="en-GB" sz="1100">
                <a:solidFill>
                  <a:srgbClr val="000000"/>
                </a:solidFill>
              </a:rPr>
              <a:t>, even though it leads to the friends list. </a:t>
            </a:r>
            <a:endParaRPr sz="1100">
              <a:solidFill>
                <a:srgbClr val="000000"/>
              </a:solidFill>
            </a:endParaRPr>
          </a:p>
          <a:p>
            <a:pPr indent="0" lvl="0" marL="457200" rtl="0" algn="l">
              <a:spcBef>
                <a:spcPts val="0"/>
              </a:spcBef>
              <a:spcAft>
                <a:spcPts val="0"/>
              </a:spcAft>
              <a:buNone/>
            </a:pPr>
            <a:r>
              <a:t/>
            </a:r>
            <a:endParaRPr sz="1100">
              <a:solidFill>
                <a:srgbClr val="000000"/>
              </a:solidFill>
            </a:endParaRPr>
          </a:p>
          <a:p>
            <a:pPr indent="-298450" lvl="0" marL="457200" rtl="0" algn="l">
              <a:spcBef>
                <a:spcPts val="0"/>
              </a:spcBef>
              <a:spcAft>
                <a:spcPts val="0"/>
              </a:spcAft>
              <a:buClr>
                <a:srgbClr val="000000"/>
              </a:buClr>
              <a:buSzPts val="1100"/>
              <a:buChar char="●"/>
            </a:pPr>
            <a:r>
              <a:rPr lang="en-GB" sz="1100">
                <a:solidFill>
                  <a:srgbClr val="000000"/>
                </a:solidFill>
              </a:rPr>
              <a:t>Implementation of an additional screen to confirm the user is sure to create/join an even near the middle of the screen would allow for better error prevention. </a:t>
            </a:r>
            <a:endParaRPr sz="1100">
              <a:solidFill>
                <a:srgbClr val="000000"/>
              </a:solidFill>
            </a:endParaRPr>
          </a:p>
          <a:p>
            <a:pPr indent="0" lvl="0" marL="457200" rtl="0" algn="l">
              <a:spcBef>
                <a:spcPts val="0"/>
              </a:spcBef>
              <a:spcAft>
                <a:spcPts val="0"/>
              </a:spcAft>
              <a:buNone/>
            </a:pPr>
            <a:r>
              <a:t/>
            </a:r>
            <a:endParaRPr sz="1100">
              <a:solidFill>
                <a:srgbClr val="000000"/>
              </a:solidFill>
            </a:endParaRPr>
          </a:p>
          <a:p>
            <a:pPr indent="-298450" lvl="0" marL="457200" rtl="0" algn="l">
              <a:spcBef>
                <a:spcPts val="0"/>
              </a:spcBef>
              <a:spcAft>
                <a:spcPts val="0"/>
              </a:spcAft>
              <a:buClr>
                <a:srgbClr val="000000"/>
              </a:buClr>
              <a:buSzPts val="1100"/>
              <a:buChar char="●"/>
            </a:pPr>
            <a:r>
              <a:rPr lang="en-GB" sz="1100">
                <a:solidFill>
                  <a:srgbClr val="000000"/>
                </a:solidFill>
              </a:rPr>
              <a:t>Shifting the sidebars down would allow for better error prevention. As it currently is, a user may accidentally click volume increase/decrease. </a:t>
            </a:r>
            <a:endParaRPr b="1" sz="1100">
              <a:solidFill>
                <a:srgbClr val="000000"/>
              </a:solidFill>
            </a:endParaRPr>
          </a:p>
        </p:txBody>
      </p:sp>
      <p:sp>
        <p:nvSpPr>
          <p:cNvPr id="133" name="Google Shape;133;p19"/>
          <p:cNvSpPr txBox="1"/>
          <p:nvPr/>
        </p:nvSpPr>
        <p:spPr>
          <a:xfrm>
            <a:off x="4469900" y="1272200"/>
            <a:ext cx="4360200" cy="1234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Lato"/>
              <a:buChar char="●"/>
            </a:pPr>
            <a:r>
              <a:rPr lang="en-GB" sz="1100">
                <a:latin typeface="Lato"/>
                <a:ea typeface="Lato"/>
                <a:cs typeface="Lato"/>
                <a:sym typeface="Lato"/>
              </a:rPr>
              <a:t>Add help and documentation to explain what can be tapped/used, </a:t>
            </a:r>
            <a:r>
              <a:rPr b="1" lang="en-GB" sz="1100">
                <a:latin typeface="Lato"/>
                <a:ea typeface="Lato"/>
                <a:cs typeface="Lato"/>
                <a:sym typeface="Lato"/>
              </a:rPr>
              <a:t>No in app support.</a:t>
            </a:r>
            <a:endParaRPr b="1" sz="1100">
              <a:latin typeface="Lato"/>
              <a:ea typeface="Lato"/>
              <a:cs typeface="Lato"/>
              <a:sym typeface="Lato"/>
            </a:endParaRPr>
          </a:p>
          <a:p>
            <a:pPr indent="0" lvl="0" marL="457200" rtl="0" algn="l">
              <a:lnSpc>
                <a:spcPct val="115000"/>
              </a:lnSpc>
              <a:spcBef>
                <a:spcPts val="0"/>
              </a:spcBef>
              <a:spcAft>
                <a:spcPts val="0"/>
              </a:spcAft>
              <a:buNone/>
            </a:pPr>
            <a:r>
              <a:t/>
            </a:r>
            <a:endParaRPr sz="1100">
              <a:latin typeface="Lato"/>
              <a:ea typeface="Lato"/>
              <a:cs typeface="Lato"/>
              <a:sym typeface="Lato"/>
            </a:endParaRPr>
          </a:p>
          <a:p>
            <a:pPr indent="-298450" lvl="0" marL="457200" rtl="0" algn="l">
              <a:lnSpc>
                <a:spcPct val="115000"/>
              </a:lnSpc>
              <a:spcBef>
                <a:spcPts val="0"/>
              </a:spcBef>
              <a:spcAft>
                <a:spcPts val="0"/>
              </a:spcAft>
              <a:buClr>
                <a:srgbClr val="000000"/>
              </a:buClr>
              <a:buSzPts val="1100"/>
              <a:buFont typeface="Lato"/>
              <a:buChar char="●"/>
            </a:pPr>
            <a:r>
              <a:rPr b="1" lang="en-GB" sz="1100">
                <a:latin typeface="Lato"/>
                <a:ea typeface="Lato"/>
                <a:cs typeface="Lato"/>
                <a:sym typeface="Lato"/>
              </a:rPr>
              <a:t>Have to click accept twice to accept friend</a:t>
            </a:r>
            <a:r>
              <a:rPr lang="en-GB" sz="1100">
                <a:latin typeface="Lato"/>
                <a:ea typeface="Lato"/>
                <a:cs typeface="Lato"/>
                <a:sym typeface="Lato"/>
              </a:rPr>
              <a:t>. Change second one to “Accepted as a Friend!” </a:t>
            </a:r>
            <a:endParaRPr sz="1100"/>
          </a:p>
        </p:txBody>
      </p:sp>
      <p:pic>
        <p:nvPicPr>
          <p:cNvPr id="134" name="Google Shape;134;p19"/>
          <p:cNvPicPr preferRelativeResize="0"/>
          <p:nvPr/>
        </p:nvPicPr>
        <p:blipFill>
          <a:blip r:embed="rId3">
            <a:alphaModFix/>
          </a:blip>
          <a:stretch>
            <a:fillRect/>
          </a:stretch>
        </p:blipFill>
        <p:spPr>
          <a:xfrm>
            <a:off x="4998950" y="2648350"/>
            <a:ext cx="3085052" cy="233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27650" y="1305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Personal Heuristic Evaluation </a:t>
            </a:r>
            <a:endParaRPr sz="4800"/>
          </a:p>
        </p:txBody>
      </p:sp>
      <p:sp>
        <p:nvSpPr>
          <p:cNvPr id="140" name="Google Shape;140;p20"/>
          <p:cNvSpPr txBox="1"/>
          <p:nvPr>
            <p:ph idx="1" type="body"/>
          </p:nvPr>
        </p:nvSpPr>
        <p:spPr>
          <a:xfrm>
            <a:off x="525450" y="51435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 name="Google Shape;141;p20"/>
          <p:cNvPicPr preferRelativeResize="0"/>
          <p:nvPr/>
        </p:nvPicPr>
        <p:blipFill>
          <a:blip r:embed="rId3">
            <a:alphaModFix/>
          </a:blip>
          <a:stretch>
            <a:fillRect/>
          </a:stretch>
        </p:blipFill>
        <p:spPr>
          <a:xfrm>
            <a:off x="4787351" y="2238400"/>
            <a:ext cx="4356652" cy="2905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205575" y="6042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Some of the issues we uncovered:</a:t>
            </a:r>
            <a:endParaRPr/>
          </a:p>
        </p:txBody>
      </p:sp>
      <p:sp>
        <p:nvSpPr>
          <p:cNvPr id="147" name="Google Shape;147;p21"/>
          <p:cNvSpPr txBox="1"/>
          <p:nvPr>
            <p:ph idx="1" type="body"/>
          </p:nvPr>
        </p:nvSpPr>
        <p:spPr>
          <a:xfrm>
            <a:off x="0" y="1260475"/>
            <a:ext cx="5526300" cy="38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sz="1200">
                <a:solidFill>
                  <a:srgbClr val="000000"/>
                </a:solidFill>
              </a:rPr>
              <a:t>The “Chat” icon is very similar to the friends icon used in many other apps.</a:t>
            </a:r>
            <a:endParaRPr b="1" sz="1200">
              <a:solidFill>
                <a:srgbClr val="000000"/>
              </a:solidFill>
            </a:endParaRPr>
          </a:p>
          <a:p>
            <a:pPr indent="-317500" lvl="1" marL="914400" rtl="0" algn="l">
              <a:spcBef>
                <a:spcPts val="0"/>
              </a:spcBef>
              <a:spcAft>
                <a:spcPts val="0"/>
              </a:spcAft>
              <a:buSzPts val="1400"/>
              <a:buChar char="○"/>
            </a:pPr>
            <a:r>
              <a:rPr lang="en-GB" sz="1200">
                <a:solidFill>
                  <a:srgbClr val="000000"/>
                </a:solidFill>
              </a:rPr>
              <a:t> It would better represent a match to the real world to change the icon to a more conventional “Chat” icon. We plan on changing this to create a better match between our system and the real world, thus minimizing user confusion. </a:t>
            </a:r>
            <a:endParaRPr sz="1200">
              <a:solidFill>
                <a:srgbClr val="000000"/>
              </a:solidFill>
            </a:endParaRPr>
          </a:p>
          <a:p>
            <a:pPr indent="0" lvl="0" marL="45720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GB" sz="1200">
                <a:solidFill>
                  <a:srgbClr val="000000"/>
                </a:solidFill>
              </a:rPr>
              <a:t>The ability to search and find friends on the app. </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This is a social app after all.</a:t>
            </a:r>
            <a:endParaRPr sz="1200">
              <a:solidFill>
                <a:srgbClr val="000000"/>
              </a:solidFill>
            </a:endParaRPr>
          </a:p>
          <a:p>
            <a:pPr indent="0" lvl="0" marL="45720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Char char="●"/>
            </a:pPr>
            <a:r>
              <a:rPr b="1" lang="en-GB" sz="1200">
                <a:solidFill>
                  <a:srgbClr val="000000"/>
                </a:solidFill>
              </a:rPr>
              <a:t>In the notifications, it can be seen when a friend is broadcasting an event.</a:t>
            </a:r>
            <a:r>
              <a:rPr lang="en-GB" sz="1200">
                <a:solidFill>
                  <a:srgbClr val="000000"/>
                </a:solidFill>
              </a:rPr>
              <a:t> </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The ability to join the session from that notification would very useful and would allow for higher efficiency when navigating through the app. </a:t>
            </a:r>
            <a:endParaRPr sz="1200">
              <a:solidFill>
                <a:srgbClr val="000000"/>
              </a:solidFill>
            </a:endParaRPr>
          </a:p>
          <a:p>
            <a:pPr indent="-304800" lvl="1" marL="914400" rtl="0" algn="l">
              <a:spcBef>
                <a:spcPts val="0"/>
              </a:spcBef>
              <a:spcAft>
                <a:spcPts val="0"/>
              </a:spcAft>
              <a:buClr>
                <a:srgbClr val="000000"/>
              </a:buClr>
              <a:buSzPts val="1200"/>
              <a:buChar char="○"/>
            </a:pPr>
            <a:r>
              <a:rPr lang="en-GB" sz="1200">
                <a:solidFill>
                  <a:srgbClr val="000000"/>
                </a:solidFill>
              </a:rPr>
              <a:t>We also believe it would be useful for this to be on the map page, as it would allow the user to efficiently see where the event is. </a:t>
            </a:r>
            <a:endParaRPr sz="1200">
              <a:solidFill>
                <a:srgbClr val="000000"/>
              </a:solidFill>
            </a:endParaRPr>
          </a:p>
        </p:txBody>
      </p:sp>
      <p:sp>
        <p:nvSpPr>
          <p:cNvPr id="148" name="Google Shape;148;p21"/>
          <p:cNvSpPr txBox="1"/>
          <p:nvPr>
            <p:ph idx="2" type="body"/>
          </p:nvPr>
        </p:nvSpPr>
        <p:spPr>
          <a:xfrm>
            <a:off x="5263979" y="49380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9" name="Google Shape;149;p21"/>
          <p:cNvPicPr preferRelativeResize="0"/>
          <p:nvPr/>
        </p:nvPicPr>
        <p:blipFill>
          <a:blip r:embed="rId3">
            <a:alphaModFix/>
          </a:blip>
          <a:stretch>
            <a:fillRect/>
          </a:stretch>
        </p:blipFill>
        <p:spPr>
          <a:xfrm>
            <a:off x="5449400" y="1085525"/>
            <a:ext cx="1791693" cy="3493801"/>
          </a:xfrm>
          <a:prstGeom prst="rect">
            <a:avLst/>
          </a:prstGeom>
          <a:noFill/>
          <a:ln>
            <a:noFill/>
          </a:ln>
        </p:spPr>
      </p:pic>
      <p:pic>
        <p:nvPicPr>
          <p:cNvPr id="150" name="Google Shape;150;p21"/>
          <p:cNvPicPr preferRelativeResize="0"/>
          <p:nvPr/>
        </p:nvPicPr>
        <p:blipFill>
          <a:blip r:embed="rId4">
            <a:alphaModFix/>
          </a:blip>
          <a:stretch>
            <a:fillRect/>
          </a:stretch>
        </p:blipFill>
        <p:spPr>
          <a:xfrm>
            <a:off x="7347850" y="1757650"/>
            <a:ext cx="1690425" cy="3254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